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8" r:id="rId2"/>
    <p:sldId id="273" r:id="rId3"/>
    <p:sldId id="274" r:id="rId4"/>
    <p:sldId id="257" r:id="rId5"/>
    <p:sldId id="258" r:id="rId6"/>
    <p:sldId id="27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1018E-35DB-4FC8-BE6D-91BA7D5290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6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13373"/>
            <a:ext cx="8229600" cy="1143000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СТРОИТЕЛЬСТВА ТРАНСПОРТНЫХ СООРУЖЕНИЙ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8525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РЕКОМЕНДУЕМОЙ ЛИТЕРАТУРЫ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Строительство и реконструкция автомобильных дорог   /Под. ред. А.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2005.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 земляного полотна в сложных условиях</a:t>
            </a:r>
            <a:r>
              <a:rPr lang="ru-RU" sz="36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чеб. пособие / Г.Л.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Шалягин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Э.С. Спиридонов, М.С. Клыков и др.; Под ред. М.С. Клыкова. – Хабаровск: Изд-во ДВГУПС, 2005. – 131 с.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автомобильных дорог, т.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/Под. ред. В.Н. Некрасова – М.: Транспорт, 1980 –416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77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325" y="1628800"/>
            <a:ext cx="7772400" cy="1470025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Century Gothic" pitchFamily="34" charset="0"/>
              </a:rPr>
              <a:t>АВТОМОБИЛЬНАЯ ДОРОГА</a:t>
            </a:r>
            <a:r>
              <a:rPr lang="ru-RU" sz="2000" b="1" dirty="0" smtClean="0">
                <a:latin typeface="Century Gothic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– это комплекс линейных и сосредоточенных транспортных сооружений с технико-экономическими параметрами, обеспечивающими безопасные, удобные и экономичные условия движения транспортных средств с расчетными скоростями и нагрузками круглый год в течение заданного периода эксплуатации.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3093" y="3575447"/>
            <a:ext cx="7776864" cy="1752600"/>
          </a:xfrm>
        </p:spPr>
        <p:txBody>
          <a:bodyPr>
            <a:noAutofit/>
          </a:bodyPr>
          <a:lstStyle/>
          <a:p>
            <a:pPr algn="just"/>
            <a:r>
              <a:rPr lang="kk-KZ" sz="2000" b="1" dirty="0" smtClean="0">
                <a:solidFill>
                  <a:srgbClr val="FF0000"/>
                </a:solidFill>
                <a:latin typeface="Century Gothic" pitchFamily="34" charset="0"/>
              </a:rPr>
              <a:t>АВТОМОБИЛЬНЫЕ </a:t>
            </a:r>
            <a:r>
              <a:rPr lang="ru-RU" sz="2000" b="1" dirty="0" smtClean="0">
                <a:solidFill>
                  <a:srgbClr val="FF0000"/>
                </a:solidFill>
                <a:latin typeface="Century Gothic" pitchFamily="34" charset="0"/>
              </a:rPr>
              <a:t>ДОРОГИ</a:t>
            </a:r>
            <a:r>
              <a:rPr lang="ru-RU" sz="20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– визитная карточка страны, одна из основ ее экономической жизни, это достояние нации, которое надо не только бережно сохранять, рационально использовать, но и неуклонно приумножать. Эффективная работа транспорта – необходимое условие успешного развития всех без исключения отраслей народно хозяйственного комплекса</a:t>
            </a:r>
            <a:r>
              <a:rPr lang="ru-RU" sz="2000" b="1" dirty="0">
                <a:solidFill>
                  <a:schemeClr val="tx1"/>
                </a:solidFill>
                <a:latin typeface="Century Gothic" pitchFamily="34" charset="0"/>
              </a:rPr>
              <a:t>.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5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692696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entury Gothic" pitchFamily="34" charset="0"/>
              </a:rPr>
              <a:t>ОСНОВНЫЕ КОНСТРУКТИВНЫЕ ЭЛЕМЕНТЫ АВТОМОБИЛЬНОЙ ДОРОГИ:</a:t>
            </a:r>
            <a:endParaRPr lang="ru-RU" sz="24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1844824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ru-RU" sz="2200" b="1" dirty="0">
                <a:solidFill>
                  <a:srgbClr val="FF0000"/>
                </a:solidFill>
                <a:latin typeface="Century Gothic" pitchFamily="34" charset="0"/>
              </a:rPr>
              <a:t>земляное полотно и дорожная одежда, искусственные сооружения </a:t>
            </a:r>
            <a:r>
              <a:rPr lang="ru-RU" sz="2200" b="1" dirty="0">
                <a:solidFill>
                  <a:srgbClr val="002060"/>
                </a:solidFill>
                <a:latin typeface="Century Gothic" pitchFamily="34" charset="0"/>
              </a:rPr>
              <a:t>(мосты, путепроводы, эстакады, трубы, тоннели и др.);</a:t>
            </a:r>
          </a:p>
          <a:p>
            <a:pPr lvl="0"/>
            <a:r>
              <a:rPr lang="ru-RU" sz="2200" b="1" dirty="0">
                <a:solidFill>
                  <a:srgbClr val="FF0000"/>
                </a:solidFill>
                <a:latin typeface="Century Gothic" pitchFamily="34" charset="0"/>
              </a:rPr>
              <a:t>защитные сооружения </a:t>
            </a:r>
            <a:r>
              <a:rPr lang="ru-RU" sz="2200" b="1" dirty="0">
                <a:solidFill>
                  <a:srgbClr val="002060"/>
                </a:solidFill>
                <a:latin typeface="Century Gothic" pitchFamily="34" charset="0"/>
              </a:rPr>
              <a:t>(снегозащитные лесонасаждения, постоянные снегозащитные заборы, шумозащитные и ветрозащитные устройства, устройства для защиты дорог от снежных лавин, обвалов, оползней и др.);</a:t>
            </a:r>
          </a:p>
          <a:p>
            <a:pPr lvl="0"/>
            <a:r>
              <a:rPr lang="ru-RU" sz="2200" b="1" dirty="0">
                <a:solidFill>
                  <a:srgbClr val="FF0000"/>
                </a:solidFill>
                <a:latin typeface="Century Gothic" pitchFamily="34" charset="0"/>
              </a:rPr>
              <a:t>элементы обустройства дорог </a:t>
            </a:r>
            <a:r>
              <a:rPr lang="ru-RU" sz="2200" b="1" dirty="0">
                <a:solidFill>
                  <a:srgbClr val="002060"/>
                </a:solidFill>
                <a:latin typeface="Century Gothic" pitchFamily="34" charset="0"/>
              </a:rPr>
              <a:t>(остановочные площадки и автопавильоны для пассажиров, площадки отдыха, специальные площадки для остановки и стоянки автомобилей и др.).</a:t>
            </a:r>
          </a:p>
          <a:p>
            <a:pPr marL="0" indent="0">
              <a:buNone/>
            </a:pPr>
            <a:endParaRPr lang="ru-RU" sz="22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54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Группа 32"/>
          <p:cNvGrpSpPr/>
          <p:nvPr/>
        </p:nvGrpSpPr>
        <p:grpSpPr>
          <a:xfrm>
            <a:off x="443872" y="764704"/>
            <a:ext cx="8448608" cy="6278068"/>
            <a:chOff x="443872" y="764704"/>
            <a:chExt cx="8448608" cy="6278068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451119" y="764704"/>
              <a:ext cx="8352928" cy="1960412"/>
              <a:chOff x="451119" y="764704"/>
              <a:chExt cx="8352928" cy="1960412"/>
            </a:xfrm>
          </p:grpSpPr>
          <p:sp>
            <p:nvSpPr>
              <p:cNvPr id="4" name="Скругленный прямоугольник 3"/>
              <p:cNvSpPr/>
              <p:nvPr/>
            </p:nvSpPr>
            <p:spPr>
              <a:xfrm>
                <a:off x="3851920" y="764704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600" dirty="0" smtClean="0">
                    <a:latin typeface="Century Gothic" pitchFamily="34" charset="0"/>
                    <a:cs typeface="Times New Roman" panose="02020603050405020304" pitchFamily="18" charset="0"/>
                  </a:rPr>
                  <a:t>Автомобильные дороги</a:t>
                </a:r>
                <a:endParaRPr lang="ru-RU" sz="1600" dirty="0">
                  <a:latin typeface="Century Gothic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685983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dirty="0">
                    <a:latin typeface="Century Gothic" pitchFamily="34" charset="0"/>
                    <a:cs typeface="Times New Roman" panose="02020603050405020304" pitchFamily="18" charset="0"/>
                  </a:rPr>
                  <a:t>Группа сооружений для </a:t>
                </a:r>
                <a:r>
                  <a:rPr lang="kk-KZ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содержания и ремонта дороги</a:t>
                </a:r>
                <a:endParaRPr lang="ru-RU" sz="1200" dirty="0">
                  <a:latin typeface="Century Gothic" pitchFamily="34" charset="0"/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4699591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dirty="0">
                    <a:latin typeface="Century Gothic" pitchFamily="34" charset="0"/>
                    <a:cs typeface="Times New Roman" panose="02020603050405020304" pitchFamily="18" charset="0"/>
                  </a:rPr>
                  <a:t>Группа сооружений для </a:t>
                </a:r>
                <a:r>
                  <a:rPr lang="kk-KZ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обслуживания пассажиров</a:t>
                </a:r>
                <a:endParaRPr lang="ru-RU" sz="1200" dirty="0">
                  <a:latin typeface="Century Gothic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2635240" y="1933028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Группа сооружений для обслуживания автомобилей</a:t>
                </a:r>
                <a:endParaRPr lang="ru-RU" sz="1200" dirty="0">
                  <a:latin typeface="Century Gothic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451119" y="1916832"/>
                <a:ext cx="1944216" cy="792088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k-KZ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Сооружения, </a:t>
                </a:r>
                <a:r>
                  <a:rPr lang="ru-RU" sz="1200" dirty="0" smtClean="0">
                    <a:latin typeface="Century Gothic" pitchFamily="34" charset="0"/>
                    <a:cs typeface="Times New Roman" panose="02020603050405020304" pitchFamily="18" charset="0"/>
                  </a:rPr>
                  <a:t>предназначенные для движения автотранспорта</a:t>
                </a:r>
                <a:endParaRPr lang="ru-RU" sz="1200" dirty="0">
                  <a:latin typeface="Century Gothic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Прямая соединительная линия 9"/>
              <p:cNvCxnSpPr>
                <a:stCxn id="4" idx="2"/>
              </p:cNvCxnSpPr>
              <p:nvPr/>
            </p:nvCxnSpPr>
            <p:spPr>
              <a:xfrm>
                <a:off x="4824028" y="1556792"/>
                <a:ext cx="0" cy="129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1423227" y="1685277"/>
                <a:ext cx="6389133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>
                <a:endCxn id="8" idx="0"/>
              </p:cNvCxnSpPr>
              <p:nvPr/>
            </p:nvCxnSpPr>
            <p:spPr>
              <a:xfrm>
                <a:off x="1423227" y="1685277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7812360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3511459" y="1689161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5671699" y="1680535"/>
                <a:ext cx="0" cy="23155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443872" y="2749289"/>
              <a:ext cx="1944216" cy="4293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300" dirty="0" smtClean="0">
                  <a:latin typeface="Century Gothic" pitchFamily="34" charset="0"/>
                  <a:cs typeface="Times New Roman" panose="02020603050405020304" pitchFamily="18" charset="0"/>
                </a:rPr>
                <a:t>земляное полотно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дорожная одежда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дорожный водоотвод;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искусственые сооружения (мосты, тоннели, галереи, подпорные стенки и др.);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обустройство (знаки, светофоры, разметка, ограждения, освещение и т.п.)</a:t>
              </a:r>
              <a:endParaRPr lang="en-US" sz="1300" dirty="0" smtClean="0">
                <a:latin typeface="Century Gothic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 smtClean="0">
                <a:latin typeface="Century Gothic" pitchFamily="34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>
                <a:latin typeface="Century Gothic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39351" y="2861135"/>
              <a:ext cx="1944216" cy="1738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300" dirty="0" smtClean="0">
                  <a:latin typeface="Century Gothic" pitchFamily="34" charset="0"/>
                  <a:cs typeface="Times New Roman" panose="02020603050405020304" pitchFamily="18" charset="0"/>
                </a:rPr>
                <a:t>АЗС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пункты обслуживания;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диспечерские пункты;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посты ДПС.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 smtClean="0">
                <a:latin typeface="Century Gothic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>
                <a:latin typeface="Century Gothic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99591" y="2852936"/>
              <a:ext cx="1944216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300" dirty="0" smtClean="0">
                  <a:latin typeface="Century Gothic" pitchFamily="34" charset="0"/>
                  <a:cs typeface="Times New Roman" panose="02020603050405020304" pitchFamily="18" charset="0"/>
                </a:rPr>
                <a:t>остановки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автовокзалы;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кемпинги;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пункты питания.</a:t>
              </a:r>
              <a:endParaRPr lang="ru-RU" sz="1300" dirty="0" smtClean="0">
                <a:latin typeface="Century Gothic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>
                <a:latin typeface="Century Gothic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40252" y="2852935"/>
              <a:ext cx="2052228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ru-RU" sz="1300" dirty="0" smtClean="0">
                  <a:latin typeface="Century Gothic" pitchFamily="34" charset="0"/>
                  <a:cs typeface="Times New Roman" panose="02020603050405020304" pitchFamily="18" charset="0"/>
                </a:rPr>
                <a:t>административные здание</a:t>
              </a:r>
              <a:r>
                <a:rPr lang="en-US" sz="1300" dirty="0" smtClean="0">
                  <a:latin typeface="Century Gothic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производственные базы;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жилые здание;</a:t>
              </a:r>
            </a:p>
            <a:p>
              <a:pPr marL="285750" indent="-285750">
                <a:buFont typeface="Calibri" panose="020F0502020204030204" pitchFamily="34" charset="0"/>
                <a:buChar char="─"/>
              </a:pPr>
              <a:r>
                <a:rPr lang="kk-KZ" sz="1300" dirty="0" smtClean="0">
                  <a:latin typeface="Century Gothic" pitchFamily="34" charset="0"/>
                  <a:cs typeface="Times New Roman" panose="02020603050405020304" pitchFamily="18" charset="0"/>
                </a:rPr>
                <a:t>сооружения связи</a:t>
              </a:r>
              <a:endParaRPr lang="ru-RU" sz="1300" dirty="0" smtClean="0">
                <a:latin typeface="Century Gothic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Calibri" panose="020F0502020204030204" pitchFamily="34" charset="0"/>
                <a:buChar char="─"/>
              </a:pPr>
              <a:endParaRPr lang="ru-RU" sz="1300" dirty="0">
                <a:latin typeface="Century Gothic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94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548680"/>
            <a:ext cx="8229600" cy="28803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Элементы </a:t>
            </a:r>
            <a:r>
              <a:rPr lang="ru-RU" sz="280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земляного полотна</a:t>
            </a:r>
            <a:r>
              <a:rPr lang="ru-RU" sz="2800" dirty="0">
                <a:solidFill>
                  <a:srgbClr val="002060"/>
                </a:solidFill>
                <a:latin typeface="Century Gothic" pitchFamily="34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Century Gothic" pitchFamily="34" charset="0"/>
              </a:rPr>
            </a:br>
            <a:endParaRPr lang="ru-RU" sz="28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pic>
        <p:nvPicPr>
          <p:cNvPr id="4" name="Picture 2" descr="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213608"/>
            <a:ext cx="7391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89137" y="5157191"/>
            <a:ext cx="69847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1 – Рабочий слой (верхняя часть земляного полотна)</a:t>
            </a:r>
          </a:p>
          <a:p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2 – Ядро насыпи</a:t>
            </a:r>
          </a:p>
          <a:p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3 – Откосные части</a:t>
            </a:r>
          </a:p>
          <a:p>
            <a:r>
              <a:rPr lang="ru-RU" sz="200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4 – Основание насыпи (выемки)</a:t>
            </a:r>
          </a:p>
        </p:txBody>
      </p:sp>
    </p:spTree>
    <p:extLst>
      <p:ext uri="{BB962C8B-B14F-4D97-AF65-F5344CB8AC3E}">
        <p14:creationId xmlns:p14="http://schemas.microsoft.com/office/powerpoint/2010/main" val="210525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7964" y="980728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Земляное полотно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– конструктивный элемент автомобильной дороги, обеспечивающий её проектное положение, прочность, устойчивость, незаносимость и безопасность движения по ней, а так же массив грунта,    на котором размещаются дорожная одежда, обочины, водопропускные трубы, опоры мостов и другие элементы системы дорожного водоотвода.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45621" y="3245783"/>
            <a:ext cx="840200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 Gothic" pitchFamily="34" charset="0"/>
                <a:ea typeface="Arial Unicode MS" pitchFamily="34" charset="-128"/>
                <a:cs typeface="Times New Roman" pitchFamily="18" charset="0"/>
              </a:rPr>
              <a:t>Верхняя часть земляного полотна (рабочий слой)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 Gothic" pitchFamily="34" charset="0"/>
                <a:ea typeface="Arial Unicode MS" pitchFamily="34" charset="-128"/>
                <a:cs typeface="Times New Roman" pitchFamily="18" charset="0"/>
              </a:rPr>
              <a:t> - Часть земляного полотна, располагающаяся ниже дорожной одежды до глубины равной 2/3 глубины промерзания, но не менее 1,5 м от поверхности проезжей части.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 Gothic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3674" y="4755211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Основание насыпи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 - Массив грунта в условиях естественного залегания, располагающийся ниже насыпного слоя, а при низких насыпях - и ниже границы рабочего слоя.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5621" y="5789043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Основание выемки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 - Массив грунта ниже границы рабочего слоя.</a:t>
            </a:r>
          </a:p>
        </p:txBody>
      </p:sp>
    </p:spTree>
    <p:extLst>
      <p:ext uri="{BB962C8B-B14F-4D97-AF65-F5344CB8AC3E}">
        <p14:creationId xmlns:p14="http://schemas.microsoft.com/office/powerpoint/2010/main" val="166960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560</Words>
  <Application>Microsoft Office PowerPoint</Application>
  <PresentationFormat>Экран (4:3)</PresentationFormat>
  <Paragraphs>46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Arial Unicode MS</vt:lpstr>
      <vt:lpstr>Calibri</vt:lpstr>
      <vt:lpstr>Century Gothic</vt:lpstr>
      <vt:lpstr>Times New Roman</vt:lpstr>
      <vt:lpstr>Тема Office</vt:lpstr>
      <vt:lpstr>ТЕХНОЛОГИЯ СТРОИТЕЛЬСТВА ТРАНСПОРТНЫХ СООРУЖЕНИЙ</vt:lpstr>
      <vt:lpstr>АВТОМОБИЛЬНАЯ ДОРОГА – это комплекс линейных и сосредоточенных транспортных сооружений с технико-экономическими параметрами, обеспечивающими безопасные, удобные и экономичные условия движения транспортных средств с расчетными скоростями и нагрузками круглый год в течение заданного периода эксплуатации.</vt:lpstr>
      <vt:lpstr>ОСНОВНЫЕ КОНСТРУКТИВНЫЕ ЭЛЕМЕНТЫ АВТОМОБИЛЬНОЙ ДОРОГИ:</vt:lpstr>
      <vt:lpstr>Презентация PowerPoint</vt:lpstr>
      <vt:lpstr>  Элементы земляного полотна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35</cp:revision>
  <dcterms:created xsi:type="dcterms:W3CDTF">2015-05-18T13:34:20Z</dcterms:created>
  <dcterms:modified xsi:type="dcterms:W3CDTF">2020-09-04T04:59:36Z</dcterms:modified>
</cp:coreProperties>
</file>